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7" r:id="rId3"/>
    <p:sldId id="272" r:id="rId4"/>
    <p:sldId id="273" r:id="rId5"/>
    <p:sldId id="278" r:id="rId6"/>
    <p:sldId id="274" r:id="rId7"/>
    <p:sldId id="276" r:id="rId8"/>
    <p:sldId id="275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9" d="100"/>
          <a:sy n="69" d="100"/>
        </p:scale>
        <p:origin x="52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58813-D2EB-4498-9EDE-A209610FBE25}" type="datetimeFigureOut">
              <a:rPr lang="en-US" smtClean="0"/>
              <a:t>2/26/2020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B4F0A-0416-479C-83D9-48FEC695D1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0218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58813-D2EB-4498-9EDE-A209610FBE25}" type="datetimeFigureOut">
              <a:rPr lang="en-US" smtClean="0"/>
              <a:t>2/26/2020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B4F0A-0416-479C-83D9-48FEC695D1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07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58813-D2EB-4498-9EDE-A209610FBE25}" type="datetimeFigureOut">
              <a:rPr lang="en-US" smtClean="0"/>
              <a:t>2/26/2020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B4F0A-0416-479C-83D9-48FEC695D1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8350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58813-D2EB-4498-9EDE-A209610FBE25}" type="datetimeFigureOut">
              <a:rPr lang="en-US" smtClean="0"/>
              <a:t>2/26/2020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B4F0A-0416-479C-83D9-48FEC695D1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6602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58813-D2EB-4498-9EDE-A209610FBE25}" type="datetimeFigureOut">
              <a:rPr lang="en-US" smtClean="0"/>
              <a:t>2/26/2020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B4F0A-0416-479C-83D9-48FEC695D1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284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58813-D2EB-4498-9EDE-A209610FBE25}" type="datetimeFigureOut">
              <a:rPr lang="en-US" smtClean="0"/>
              <a:t>2/26/2020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B4F0A-0416-479C-83D9-48FEC695D1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0204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58813-D2EB-4498-9EDE-A209610FBE25}" type="datetimeFigureOut">
              <a:rPr lang="en-US" smtClean="0"/>
              <a:t>2/26/2020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B4F0A-0416-479C-83D9-48FEC695D1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3368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58813-D2EB-4498-9EDE-A209610FBE25}" type="datetimeFigureOut">
              <a:rPr lang="en-US" smtClean="0"/>
              <a:t>2/26/2020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B4F0A-0416-479C-83D9-48FEC695D1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2059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58813-D2EB-4498-9EDE-A209610FBE25}" type="datetimeFigureOut">
              <a:rPr lang="en-US" smtClean="0"/>
              <a:t>2/26/2020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B4F0A-0416-479C-83D9-48FEC695D1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4626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58813-D2EB-4498-9EDE-A209610FBE25}" type="datetimeFigureOut">
              <a:rPr lang="en-US" smtClean="0"/>
              <a:t>2/26/2020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B4F0A-0416-479C-83D9-48FEC695D1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1848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58813-D2EB-4498-9EDE-A209610FBE25}" type="datetimeFigureOut">
              <a:rPr lang="en-US" smtClean="0"/>
              <a:t>2/26/2020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B4F0A-0416-479C-83D9-48FEC695D1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023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658813-D2EB-4498-9EDE-A209610FBE25}" type="datetimeFigureOut">
              <a:rPr lang="en-US" smtClean="0"/>
              <a:t>2/26/2020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CB4F0A-0416-479C-83D9-48FEC695D1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6678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mp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4" descr="Image result for gem altigliss challen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55575" y="7937"/>
            <a:ext cx="118716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TP – Students will explore energy and variables by designing </a:t>
            </a:r>
            <a:r>
              <a:rPr lang="en-US" sz="4000" dirty="0" smtClean="0"/>
              <a:t>car from various pastas</a:t>
            </a:r>
            <a:endParaRPr lang="en-US" sz="4000" dirty="0"/>
          </a:p>
        </p:txBody>
      </p:sp>
      <p:sp>
        <p:nvSpPr>
          <p:cNvPr id="7" name="TextBox 6"/>
          <p:cNvSpPr txBox="1"/>
          <p:nvPr/>
        </p:nvSpPr>
        <p:spPr>
          <a:xfrm>
            <a:off x="155575" y="5514759"/>
            <a:ext cx="118716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Your goal is to design the vehicle that will go the furthest when released down a ramp.</a:t>
            </a:r>
            <a:endParaRPr lang="en-US" sz="4000" dirty="0"/>
          </a:p>
        </p:txBody>
      </p:sp>
      <p:sp>
        <p:nvSpPr>
          <p:cNvPr id="2" name="AutoShape 2" descr="Image result for pasta car challeng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4617" y="1346488"/>
            <a:ext cx="3842328" cy="4250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254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5575" y="7937"/>
            <a:ext cx="118716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TP – Students will explore energy and variables by designing </a:t>
            </a:r>
            <a:r>
              <a:rPr lang="en-US" sz="4000" dirty="0" smtClean="0"/>
              <a:t>car from various pastas</a:t>
            </a:r>
            <a:endParaRPr lang="en-US" sz="4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6379" y="1632528"/>
            <a:ext cx="6130059" cy="4597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58726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lated image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057400" y="1676400"/>
            <a:ext cx="8001000" cy="3505200"/>
          </a:xfrm>
        </p:spPr>
        <p:txBody>
          <a:bodyPr>
            <a:normAutofit fontScale="77500" lnSpcReduction="20000"/>
          </a:bodyPr>
          <a:lstStyle/>
          <a:p>
            <a:r>
              <a:rPr lang="en-US" altLang="en-US" sz="4800" dirty="0" smtClean="0">
                <a:solidFill>
                  <a:schemeClr val="bg1"/>
                </a:solidFill>
                <a:latin typeface="Copperplate Gothic Bold" panose="020E0705020206020404" pitchFamily="34" charset="0"/>
              </a:rPr>
              <a:t>Materials: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altLang="en-US" sz="4800" dirty="0" smtClean="0">
                <a:solidFill>
                  <a:schemeClr val="bg1"/>
                </a:solidFill>
                <a:latin typeface="Copperplate Gothic Bold" panose="020E0705020206020404" pitchFamily="34" charset="0"/>
              </a:rPr>
              <a:t>2 Lasagna noodles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altLang="en-US" sz="4800" dirty="0" smtClean="0">
                <a:solidFill>
                  <a:schemeClr val="bg1"/>
                </a:solidFill>
                <a:latin typeface="Copperplate Gothic Bold" panose="020E0705020206020404" pitchFamily="34" charset="0"/>
              </a:rPr>
              <a:t>Assortment of different pasta noodles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altLang="en-US" sz="4800" dirty="0" smtClean="0">
                <a:solidFill>
                  <a:schemeClr val="bg1"/>
                </a:solidFill>
                <a:latin typeface="Copperplate Gothic Bold" panose="020E0705020206020404" pitchFamily="34" charset="0"/>
              </a:rPr>
              <a:t>Glue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altLang="en-US" sz="4800" dirty="0" smtClean="0">
                <a:solidFill>
                  <a:schemeClr val="bg1"/>
                </a:solidFill>
                <a:latin typeface="Copperplate Gothic Bold" panose="020E0705020206020404" pitchFamily="34" charset="0"/>
              </a:rPr>
              <a:t>Tape</a:t>
            </a:r>
          </a:p>
          <a:p>
            <a:endParaRPr lang="en-US" altLang="en-US" sz="4800" dirty="0">
              <a:solidFill>
                <a:schemeClr val="bg1"/>
              </a:solidFill>
              <a:latin typeface="Copperplate Gothic Bold" panose="020E0705020206020404" pitchFamily="34" charset="0"/>
            </a:endParaRPr>
          </a:p>
          <a:p>
            <a:endParaRPr lang="en-US" altLang="en-US" sz="1600" dirty="0">
              <a:latin typeface="Copperplate Gothic Bold" panose="020E0705020206020404" pitchFamily="34" charset="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1921163" y="228600"/>
            <a:ext cx="8478981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 smtClean="0">
                <a:solidFill>
                  <a:schemeClr val="bg1"/>
                </a:solidFill>
              </a:rPr>
              <a:t>TP – Students will explore energy and variables by designing a car from various pastas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42399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lated image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99303" y="1676400"/>
            <a:ext cx="10933670" cy="3505200"/>
          </a:xfrm>
        </p:spPr>
        <p:txBody>
          <a:bodyPr>
            <a:normAutofit/>
          </a:bodyPr>
          <a:lstStyle/>
          <a:p>
            <a:r>
              <a:rPr lang="en-US" altLang="en-US" sz="4800" dirty="0" smtClean="0">
                <a:solidFill>
                  <a:schemeClr val="bg1"/>
                </a:solidFill>
                <a:latin typeface="Copperplate Gothic Bold" panose="020E0705020206020404" pitchFamily="34" charset="0"/>
              </a:rPr>
              <a:t>Question:</a:t>
            </a:r>
          </a:p>
          <a:p>
            <a:pPr marL="914400" indent="-914400">
              <a:buAutoNum type="arabicPeriod"/>
            </a:pPr>
            <a:r>
              <a:rPr lang="en-US" altLang="en-US" sz="4800" dirty="0" smtClean="0">
                <a:solidFill>
                  <a:schemeClr val="bg1"/>
                </a:solidFill>
                <a:latin typeface="Copperplate Gothic Bold" panose="020E0705020206020404" pitchFamily="34" charset="0"/>
              </a:rPr>
              <a:t>What energy factors play a role in how far the vehicle travels?</a:t>
            </a:r>
          </a:p>
          <a:p>
            <a:endParaRPr lang="en-US" altLang="en-US" sz="4800" dirty="0" smtClean="0">
              <a:solidFill>
                <a:schemeClr val="bg1"/>
              </a:solidFill>
              <a:latin typeface="Copperplate Gothic Bold" panose="020E0705020206020404" pitchFamily="34" charset="0"/>
            </a:endParaRPr>
          </a:p>
          <a:p>
            <a:pPr marL="914400" indent="-914400">
              <a:buAutoNum type="arabicPeriod"/>
            </a:pPr>
            <a:endParaRPr lang="en-US" altLang="en-US" sz="4800" dirty="0" smtClean="0">
              <a:solidFill>
                <a:schemeClr val="bg1"/>
              </a:solidFill>
              <a:latin typeface="Copperplate Gothic Bold" panose="020E0705020206020404" pitchFamily="34" charset="0"/>
            </a:endParaRPr>
          </a:p>
          <a:p>
            <a:endParaRPr lang="en-US" altLang="en-US" sz="4800" dirty="0">
              <a:solidFill>
                <a:schemeClr val="bg1"/>
              </a:solidFill>
              <a:latin typeface="Copperplate Gothic Bold" panose="020E0705020206020404" pitchFamily="34" charset="0"/>
            </a:endParaRPr>
          </a:p>
          <a:p>
            <a:endParaRPr lang="en-US" altLang="en-US" sz="1600" dirty="0">
              <a:latin typeface="Copperplate Gothic Bold" panose="020E0705020206020404" pitchFamily="34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969654" y="228600"/>
            <a:ext cx="8478981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 smtClean="0">
                <a:solidFill>
                  <a:schemeClr val="bg1"/>
                </a:solidFill>
              </a:rPr>
              <a:t>TP – Students will explore energy and variables by designing a car from various pastas</a:t>
            </a:r>
            <a:endParaRPr lang="en-US" sz="20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319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lated image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969654" y="228600"/>
            <a:ext cx="8478981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 smtClean="0">
                <a:solidFill>
                  <a:schemeClr val="bg1"/>
                </a:solidFill>
              </a:rPr>
              <a:t>TP – Students will explore energy and variables by designing a car from various pastas</a:t>
            </a:r>
            <a:endParaRPr lang="en-US" sz="2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526" y="838200"/>
            <a:ext cx="10169236" cy="5905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8947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lated image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99303" y="1676400"/>
            <a:ext cx="10933670" cy="3505200"/>
          </a:xfrm>
        </p:spPr>
        <p:txBody>
          <a:bodyPr>
            <a:normAutofit fontScale="92500" lnSpcReduction="20000"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altLang="en-US" sz="4800" dirty="0" smtClean="0">
                <a:solidFill>
                  <a:schemeClr val="bg1"/>
                </a:solidFill>
                <a:latin typeface="Copperplate Gothic Bold" panose="020E0705020206020404" pitchFamily="34" charset="0"/>
              </a:rPr>
              <a:t>Break into groups of 2-4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altLang="en-US" sz="4800" dirty="0" smtClean="0">
                <a:solidFill>
                  <a:schemeClr val="bg1"/>
                </a:solidFill>
                <a:latin typeface="Copperplate Gothic Bold" panose="020E0705020206020404" pitchFamily="34" charset="0"/>
              </a:rPr>
              <a:t>You </a:t>
            </a:r>
            <a:r>
              <a:rPr lang="en-US" altLang="en-US" sz="4800" dirty="0">
                <a:solidFill>
                  <a:schemeClr val="bg1"/>
                </a:solidFill>
                <a:latin typeface="Copperplate Gothic Bold" panose="020E0705020206020404" pitchFamily="34" charset="0"/>
              </a:rPr>
              <a:t>are going to start your planning process – how will it look?  Why?  </a:t>
            </a:r>
            <a:endParaRPr lang="en-US" altLang="en-US" sz="4800" dirty="0" smtClean="0">
              <a:solidFill>
                <a:schemeClr val="bg1"/>
              </a:solidFill>
              <a:latin typeface="Copperplate Gothic Bold" panose="020E0705020206020404" pitchFamily="34" charset="0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altLang="en-US" sz="4800" dirty="0" smtClean="0">
                <a:solidFill>
                  <a:schemeClr val="bg1"/>
                </a:solidFill>
                <a:latin typeface="Copperplate Gothic Bold" panose="020E0705020206020404" pitchFamily="34" charset="0"/>
              </a:rPr>
              <a:t>Include </a:t>
            </a:r>
            <a:r>
              <a:rPr lang="en-US" altLang="en-US" sz="4800" dirty="0">
                <a:solidFill>
                  <a:schemeClr val="bg1"/>
                </a:solidFill>
                <a:latin typeface="Copperplate Gothic Bold" panose="020E0705020206020404" pitchFamily="34" charset="0"/>
              </a:rPr>
              <a:t>notes, drawings, sketches, etc.</a:t>
            </a:r>
          </a:p>
          <a:p>
            <a:endParaRPr lang="en-US" altLang="en-US" sz="4800" dirty="0" smtClean="0">
              <a:solidFill>
                <a:schemeClr val="bg1"/>
              </a:solidFill>
              <a:latin typeface="Copperplate Gothic Bold" panose="020E0705020206020404" pitchFamily="34" charset="0"/>
            </a:endParaRPr>
          </a:p>
          <a:p>
            <a:pPr marL="914400" indent="-914400">
              <a:buAutoNum type="arabicPeriod"/>
            </a:pPr>
            <a:endParaRPr lang="en-US" altLang="en-US" sz="4800" dirty="0" smtClean="0">
              <a:solidFill>
                <a:schemeClr val="bg1"/>
              </a:solidFill>
              <a:latin typeface="Copperplate Gothic Bold" panose="020E0705020206020404" pitchFamily="34" charset="0"/>
            </a:endParaRPr>
          </a:p>
          <a:p>
            <a:endParaRPr lang="en-US" altLang="en-US" sz="4800" dirty="0">
              <a:solidFill>
                <a:schemeClr val="bg1"/>
              </a:solidFill>
              <a:latin typeface="Copperplate Gothic Bold" panose="020E0705020206020404" pitchFamily="34" charset="0"/>
            </a:endParaRPr>
          </a:p>
          <a:p>
            <a:endParaRPr lang="en-US" altLang="en-US" sz="1600" dirty="0">
              <a:latin typeface="Copperplate Gothic Bold" panose="020E0705020206020404" pitchFamily="34" charset="0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1921163" y="228600"/>
            <a:ext cx="8478981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 smtClean="0">
                <a:solidFill>
                  <a:schemeClr val="bg1"/>
                </a:solidFill>
              </a:rPr>
              <a:t>TP – Students will explore energy and variables by designing a car from various pastas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64041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lated image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99303" y="1676400"/>
            <a:ext cx="10933670" cy="3505200"/>
          </a:xfrm>
        </p:spPr>
        <p:txBody>
          <a:bodyPr>
            <a:normAutofit fontScale="92500" lnSpcReduction="20000"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altLang="en-US" sz="4800" dirty="0" smtClean="0">
                <a:solidFill>
                  <a:schemeClr val="bg1"/>
                </a:solidFill>
                <a:latin typeface="Copperplate Gothic Bold" panose="020E0705020206020404" pitchFamily="34" charset="0"/>
              </a:rPr>
              <a:t>While you are planning, please document with pictures, video, sketches, etc.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altLang="en-US" sz="4800" dirty="0" smtClean="0">
                <a:solidFill>
                  <a:schemeClr val="bg1"/>
                </a:solidFill>
                <a:latin typeface="Copperplate Gothic Bold" panose="020E0705020206020404" pitchFamily="34" charset="0"/>
              </a:rPr>
              <a:t>Start to create your slideshow or movie – title, group members, introduction, and </a:t>
            </a:r>
            <a:r>
              <a:rPr lang="en-US" altLang="en-US" sz="4800" smtClean="0">
                <a:solidFill>
                  <a:schemeClr val="bg1"/>
                </a:solidFill>
                <a:latin typeface="Copperplate Gothic Bold" panose="020E0705020206020404" pitchFamily="34" charset="0"/>
              </a:rPr>
              <a:t>initial design</a:t>
            </a:r>
            <a:endParaRPr lang="en-US" altLang="en-US" sz="4800" dirty="0">
              <a:solidFill>
                <a:schemeClr val="bg1"/>
              </a:solidFill>
              <a:latin typeface="Copperplate Gothic Bold" panose="020E0705020206020404" pitchFamily="34" charset="0"/>
            </a:endParaRPr>
          </a:p>
          <a:p>
            <a:endParaRPr lang="en-US" altLang="en-US" sz="4800" dirty="0" smtClean="0">
              <a:solidFill>
                <a:schemeClr val="bg1"/>
              </a:solidFill>
              <a:latin typeface="Copperplate Gothic Bold" panose="020E0705020206020404" pitchFamily="34" charset="0"/>
            </a:endParaRPr>
          </a:p>
          <a:p>
            <a:pPr marL="914400" indent="-914400">
              <a:buAutoNum type="arabicPeriod"/>
            </a:pPr>
            <a:endParaRPr lang="en-US" altLang="en-US" sz="4800" dirty="0" smtClean="0">
              <a:solidFill>
                <a:schemeClr val="bg1"/>
              </a:solidFill>
              <a:latin typeface="Copperplate Gothic Bold" panose="020E0705020206020404" pitchFamily="34" charset="0"/>
            </a:endParaRPr>
          </a:p>
          <a:p>
            <a:endParaRPr lang="en-US" altLang="en-US" sz="4800" dirty="0">
              <a:solidFill>
                <a:schemeClr val="bg1"/>
              </a:solidFill>
              <a:latin typeface="Copperplate Gothic Bold" panose="020E0705020206020404" pitchFamily="34" charset="0"/>
            </a:endParaRPr>
          </a:p>
          <a:p>
            <a:endParaRPr lang="en-US" altLang="en-US" sz="1600" dirty="0">
              <a:latin typeface="Copperplate Gothic Bold" panose="020E0705020206020404" pitchFamily="34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921163" y="228600"/>
            <a:ext cx="8478981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 smtClean="0">
                <a:solidFill>
                  <a:schemeClr val="bg1"/>
                </a:solidFill>
              </a:rPr>
              <a:t>TP – Students will explore energy and variables by designing a car from various pastas</a:t>
            </a:r>
            <a:endParaRPr lang="en-US" sz="20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715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lated image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99303" y="838199"/>
            <a:ext cx="10933670" cy="5801497"/>
          </a:xfrm>
        </p:spPr>
        <p:txBody>
          <a:bodyPr>
            <a:normAutofit fontScale="62500" lnSpcReduction="20000"/>
          </a:bodyPr>
          <a:lstStyle/>
          <a:p>
            <a:r>
              <a:rPr lang="en-US" altLang="en-US" sz="4800" dirty="0">
                <a:solidFill>
                  <a:schemeClr val="bg1"/>
                </a:solidFill>
                <a:latin typeface="Copperplate Gothic Bold" panose="020E0705020206020404" pitchFamily="34" charset="0"/>
              </a:rPr>
              <a:t>Project Time:</a:t>
            </a:r>
          </a:p>
          <a:p>
            <a:r>
              <a:rPr lang="en-US" altLang="en-US" sz="4800" dirty="0">
                <a:solidFill>
                  <a:schemeClr val="bg1"/>
                </a:solidFill>
                <a:latin typeface="Copperplate Gothic Bold" panose="020E0705020206020404" pitchFamily="34" charset="0"/>
              </a:rPr>
              <a:t>You will now be asked to get to work on the Technology side of the lesson.  You will be asked to take Your pictures/videos and create a presentation.  The presentation must include:</a:t>
            </a:r>
          </a:p>
          <a:p>
            <a:r>
              <a:rPr lang="en-US" altLang="en-US" sz="4800" dirty="0">
                <a:solidFill>
                  <a:schemeClr val="bg1"/>
                </a:solidFill>
                <a:latin typeface="Copperplate Gothic Bold" panose="020E0705020206020404" pitchFamily="34" charset="0"/>
              </a:rPr>
              <a:t>The team members names</a:t>
            </a:r>
          </a:p>
          <a:p>
            <a:r>
              <a:rPr lang="en-US" altLang="en-US" sz="4800" dirty="0">
                <a:solidFill>
                  <a:schemeClr val="bg1"/>
                </a:solidFill>
                <a:latin typeface="Copperplate Gothic Bold" panose="020E0705020206020404" pitchFamily="34" charset="0"/>
              </a:rPr>
              <a:t>The initial design – Why did you make that design?</a:t>
            </a:r>
          </a:p>
          <a:p>
            <a:r>
              <a:rPr lang="en-US" altLang="en-US" sz="4800" dirty="0">
                <a:solidFill>
                  <a:schemeClr val="bg1"/>
                </a:solidFill>
                <a:latin typeface="Copperplate Gothic Bold" panose="020E0705020206020404" pitchFamily="34" charset="0"/>
              </a:rPr>
              <a:t>The process – How did you go about the construction?</a:t>
            </a:r>
          </a:p>
          <a:p>
            <a:r>
              <a:rPr lang="en-US" altLang="en-US" sz="4800" dirty="0">
                <a:solidFill>
                  <a:schemeClr val="bg1"/>
                </a:solidFill>
                <a:latin typeface="Copperplate Gothic Bold" panose="020E0705020206020404" pitchFamily="34" charset="0"/>
              </a:rPr>
              <a:t>The problems – What issues did they run into</a:t>
            </a:r>
            <a:r>
              <a:rPr lang="en-US" altLang="en-US" sz="4800">
                <a:solidFill>
                  <a:schemeClr val="bg1"/>
                </a:solidFill>
                <a:latin typeface="Copperplate Gothic Bold" panose="020E0705020206020404" pitchFamily="34" charset="0"/>
              </a:rPr>
              <a:t>?  </a:t>
            </a:r>
            <a:r>
              <a:rPr lang="en-US" altLang="en-US" sz="4800" smtClean="0">
                <a:solidFill>
                  <a:schemeClr val="bg1"/>
                </a:solidFill>
                <a:latin typeface="Copperplate Gothic Bold" panose="020E0705020206020404" pitchFamily="34" charset="0"/>
              </a:rPr>
              <a:t>The </a:t>
            </a:r>
            <a:r>
              <a:rPr lang="en-US" altLang="en-US" sz="4800" dirty="0">
                <a:solidFill>
                  <a:schemeClr val="bg1"/>
                </a:solidFill>
                <a:latin typeface="Copperplate Gothic Bold" panose="020E0705020206020404" pitchFamily="34" charset="0"/>
              </a:rPr>
              <a:t>final </a:t>
            </a:r>
            <a:r>
              <a:rPr lang="en-US" altLang="en-US" sz="4800" dirty="0" smtClean="0">
                <a:solidFill>
                  <a:schemeClr val="bg1"/>
                </a:solidFill>
                <a:latin typeface="Copperplate Gothic Bold" panose="020E0705020206020404" pitchFamily="34" charset="0"/>
              </a:rPr>
              <a:t>vehicle </a:t>
            </a:r>
            <a:r>
              <a:rPr lang="en-US" altLang="en-US" sz="4800" dirty="0">
                <a:solidFill>
                  <a:schemeClr val="bg1"/>
                </a:solidFill>
                <a:latin typeface="Copperplate Gothic Bold" panose="020E0705020206020404" pitchFamily="34" charset="0"/>
              </a:rPr>
              <a:t>– What were it’s strengths and weaknesses?</a:t>
            </a:r>
          </a:p>
          <a:p>
            <a:r>
              <a:rPr lang="en-US" altLang="en-US" sz="4800" dirty="0">
                <a:solidFill>
                  <a:schemeClr val="bg1"/>
                </a:solidFill>
                <a:latin typeface="Copperplate Gothic Bold" panose="020E0705020206020404" pitchFamily="34" charset="0"/>
              </a:rPr>
              <a:t>Comments on the </a:t>
            </a:r>
            <a:r>
              <a:rPr lang="en-US" altLang="en-US" sz="4800" dirty="0" smtClean="0">
                <a:solidFill>
                  <a:schemeClr val="bg1"/>
                </a:solidFill>
                <a:latin typeface="Copperplate Gothic Bold" panose="020E0705020206020404" pitchFamily="34" charset="0"/>
              </a:rPr>
              <a:t>other vehicles </a:t>
            </a:r>
            <a:r>
              <a:rPr lang="en-US" altLang="en-US" sz="4800" dirty="0">
                <a:solidFill>
                  <a:schemeClr val="bg1"/>
                </a:solidFill>
                <a:latin typeface="Copperplate Gothic Bold" panose="020E0705020206020404" pitchFamily="34" charset="0"/>
              </a:rPr>
              <a:t>– What would you do the same or change?</a:t>
            </a:r>
          </a:p>
          <a:p>
            <a:endParaRPr lang="en-US" altLang="en-US" sz="4800" dirty="0" smtClean="0">
              <a:solidFill>
                <a:schemeClr val="bg1"/>
              </a:solidFill>
              <a:latin typeface="Copperplate Gothic Bold" panose="020E0705020206020404" pitchFamily="34" charset="0"/>
            </a:endParaRPr>
          </a:p>
          <a:p>
            <a:pPr marL="914400" indent="-914400">
              <a:buAutoNum type="arabicPeriod"/>
            </a:pPr>
            <a:endParaRPr lang="en-US" altLang="en-US" sz="4800" dirty="0" smtClean="0">
              <a:solidFill>
                <a:schemeClr val="bg1"/>
              </a:solidFill>
              <a:latin typeface="Copperplate Gothic Bold" panose="020E0705020206020404" pitchFamily="34" charset="0"/>
            </a:endParaRPr>
          </a:p>
          <a:p>
            <a:endParaRPr lang="en-US" altLang="en-US" sz="4800" dirty="0">
              <a:solidFill>
                <a:schemeClr val="bg1"/>
              </a:solidFill>
              <a:latin typeface="Copperplate Gothic Bold" panose="020E0705020206020404" pitchFamily="34" charset="0"/>
            </a:endParaRPr>
          </a:p>
          <a:p>
            <a:endParaRPr lang="en-US" altLang="en-US" sz="1600" dirty="0">
              <a:latin typeface="Copperplate Gothic Bold" panose="020E07050202060204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1921163" y="228600"/>
            <a:ext cx="8478981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 smtClean="0">
                <a:solidFill>
                  <a:schemeClr val="bg1"/>
                </a:solidFill>
              </a:rPr>
              <a:t>TP – Students will explore energy and variables by designing a car from various pastas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3335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</TotalTime>
  <Words>327</Words>
  <Application>Microsoft Office PowerPoint</Application>
  <PresentationFormat>Widescreen</PresentationFormat>
  <Paragraphs>36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Copperplate Gothic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NYCDOE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New York City Department of Education</dc:creator>
  <cp:lastModifiedBy>nycdoe</cp:lastModifiedBy>
  <cp:revision>20</cp:revision>
  <dcterms:created xsi:type="dcterms:W3CDTF">2018-10-16T18:02:12Z</dcterms:created>
  <dcterms:modified xsi:type="dcterms:W3CDTF">2020-02-26T18:09:35Z</dcterms:modified>
</cp:coreProperties>
</file>